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74" r:id="rId14"/>
    <p:sldId id="267" r:id="rId15"/>
    <p:sldId id="275" r:id="rId16"/>
    <p:sldId id="268" r:id="rId17"/>
    <p:sldId id="269" r:id="rId18"/>
    <p:sldId id="270" r:id="rId19"/>
    <p:sldId id="277" r:id="rId2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akIiJShXdnPGsrIjCpXXpQ" hashData="DoQvhkFameQcq4tLypejOaGZrwU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0 Rectángulo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21 Rectángulo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0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F7FBE1A-5D39-40A4-9D51-56C871868579}" type="datetimeFigureOut">
              <a:rPr lang="es-ES"/>
              <a:pPr>
                <a:defRPr/>
              </a:pPr>
              <a:t>07/09/2010</a:t>
            </a:fld>
            <a:endParaRPr lang="es-ES"/>
          </a:p>
        </p:txBody>
      </p:sp>
      <p:sp>
        <p:nvSpPr>
          <p:cNvPr id="11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272B3-39EB-4307-966C-047605E312C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144E4-16C9-4CF9-B485-D1C9A85104D7}" type="datetimeFigureOut">
              <a:rPr lang="es-ES"/>
              <a:pPr>
                <a:defRPr/>
              </a:pPr>
              <a:t>07/09/2010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F8963-7E81-409A-98C2-B0457FE5322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8 Conector recto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3CD5F-4938-4582-9109-A3AFEAF81E01}" type="datetimeFigureOut">
              <a:rPr lang="es-ES"/>
              <a:pPr>
                <a:defRPr/>
              </a:pPr>
              <a:t>07/09/2010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8D09E-C0A3-404E-8404-C844E7E326D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87054-8894-4215-8A73-E0EBA4A6CFAF}" type="datetimeFigureOut">
              <a:rPr lang="es-ES"/>
              <a:pPr>
                <a:defRPr/>
              </a:pPr>
              <a:t>07/09/2010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62D6F-988C-4F1D-B798-4A5172D363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49256-7777-41C8-9DF5-A71A3FEE4C9B}" type="datetimeFigureOut">
              <a:rPr lang="es-ES"/>
              <a:pPr>
                <a:defRPr/>
              </a:pPr>
              <a:t>07/09/2010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E72A6-54C8-4BFD-8FE3-392F697D94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Rectángulo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F658E-7EE7-4907-A825-6584F6FD9771}" type="datetimeFigureOut">
              <a:rPr lang="es-ES"/>
              <a:pPr>
                <a:defRPr/>
              </a:pPr>
              <a:t>07/09/2010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7DEA4-9CCE-4B53-B03F-D2C833A8A6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9B705-361D-4093-9DF6-34B110BD52E3}" type="datetimeFigureOut">
              <a:rPr lang="es-ES"/>
              <a:pPr>
                <a:defRPr/>
              </a:pPr>
              <a:t>07/09/2010</a:t>
            </a:fld>
            <a:endParaRPr lang="es-E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99EE2-6030-4570-874B-21723C73907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B700A-7691-4EB3-BA3A-447CBBA85B40}" type="datetimeFigureOut">
              <a:rPr lang="es-ES"/>
              <a:pPr>
                <a:defRPr/>
              </a:pPr>
              <a:t>07/09/2010</a:t>
            </a:fld>
            <a:endParaRPr lang="es-ES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02A4-4C20-4B4B-9D1A-5BF8C90355B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569F9-E020-4768-AE0D-C8681E0CE3FD}" type="datetimeFigureOut">
              <a:rPr lang="es-ES"/>
              <a:pPr>
                <a:defRPr/>
              </a:pPr>
              <a:t>07/09/2010</a:t>
            </a:fld>
            <a:endParaRPr lang="es-ES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E0CF-F7D0-42D8-9F00-EA2CA072FF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AA9FD-067A-49BD-834B-09DDE67854C1}" type="datetimeFigureOut">
              <a:rPr lang="es-ES"/>
              <a:pPr>
                <a:defRPr/>
              </a:pPr>
              <a:t>07/09/2010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7D982-D9A9-4756-B02F-13EF697DB6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9 Conector recto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F0C2B-66AD-4AF3-90DF-6500BB426030}" type="datetimeFigureOut">
              <a:rPr lang="es-ES"/>
              <a:pPr>
                <a:defRPr/>
              </a:pPr>
              <a:t>07/09/2010</a:t>
            </a:fld>
            <a:endParaRPr lang="es-ES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4A4FC-824A-4278-B94E-EC5D01EDE2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Rectángulo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C312-95F1-414F-B06A-33BA21698C1B}" type="datetimeFigureOut">
              <a:rPr lang="es-ES"/>
              <a:pPr>
                <a:defRPr/>
              </a:pPr>
              <a:t>07/09/2010</a:t>
            </a:fld>
            <a:endParaRPr lang="es-ES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65E1D-56BE-4FBD-A712-48D081023F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4EDDADC-E267-4F18-9F09-BF40488F4D4E}" type="datetimeFigureOut">
              <a:rPr lang="es-ES"/>
              <a:pPr>
                <a:defRPr/>
              </a:pPr>
              <a:t>07/09/2010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74D8807-C02E-4E36-A43B-3380F2590CF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4" r:id="rId3"/>
    <p:sldLayoutId id="2147483671" r:id="rId4"/>
    <p:sldLayoutId id="2147483670" r:id="rId5"/>
    <p:sldLayoutId id="2147483675" r:id="rId6"/>
    <p:sldLayoutId id="2147483676" r:id="rId7"/>
    <p:sldLayoutId id="2147483677" r:id="rId8"/>
    <p:sldLayoutId id="2147483678" r:id="rId9"/>
    <p:sldLayoutId id="2147483669" r:id="rId10"/>
    <p:sldLayoutId id="2147483679" r:id="rId11"/>
    <p:sldLayoutId id="214748366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APLICACIÓN DE LA RELACIÓN DE PRECIOS Y PRODUCTIVIDAD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s-ES" dirty="0" smtClean="0"/>
              <a:t>INDICADORES ECONÓMICOS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2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Productividad en el periodo base</a:t>
            </a:r>
          </a:p>
        </p:txBody>
      </p:sp>
      <p:graphicFrame>
        <p:nvGraphicFramePr>
          <p:cNvPr id="38122" name="Object 234"/>
          <p:cNvGraphicFramePr>
            <a:graphicFrameLocks noChangeAspect="1"/>
          </p:cNvGraphicFramePr>
          <p:nvPr/>
        </p:nvGraphicFramePr>
        <p:xfrm>
          <a:off x="323850" y="1125538"/>
          <a:ext cx="2463800" cy="719137"/>
        </p:xfrm>
        <a:graphic>
          <a:graphicData uri="http://schemas.openxmlformats.org/presentationml/2006/ole">
            <p:oleObj spid="_x0000_s38122" name="Ecuación" r:id="rId3" imgW="1549080" imgH="495000" progId="Equation.3">
              <p:embed/>
            </p:oleObj>
          </a:graphicData>
        </a:graphic>
      </p:graphicFrame>
      <p:graphicFrame>
        <p:nvGraphicFramePr>
          <p:cNvPr id="38124" name="Object 236"/>
          <p:cNvGraphicFramePr>
            <a:graphicFrameLocks noChangeAspect="1"/>
          </p:cNvGraphicFramePr>
          <p:nvPr/>
        </p:nvGraphicFramePr>
        <p:xfrm>
          <a:off x="4356100" y="1196975"/>
          <a:ext cx="3332163" cy="620713"/>
        </p:xfrm>
        <a:graphic>
          <a:graphicData uri="http://schemas.openxmlformats.org/presentationml/2006/ole">
            <p:oleObj spid="_x0000_s38124" name="Ecuación" r:id="rId4" imgW="2057400" imgH="419040" progId="Equation.3">
              <p:embed/>
            </p:oleObj>
          </a:graphicData>
        </a:graphic>
      </p:graphicFrame>
      <p:sp>
        <p:nvSpPr>
          <p:cNvPr id="7" name="6 Flecha derecha"/>
          <p:cNvSpPr/>
          <p:nvPr/>
        </p:nvSpPr>
        <p:spPr>
          <a:xfrm>
            <a:off x="3132138" y="1341438"/>
            <a:ext cx="857250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aphicFrame>
        <p:nvGraphicFramePr>
          <p:cNvPr id="38126" name="Object 238"/>
          <p:cNvGraphicFramePr>
            <a:graphicFrameLocks noChangeAspect="1"/>
          </p:cNvGraphicFramePr>
          <p:nvPr/>
        </p:nvGraphicFramePr>
        <p:xfrm>
          <a:off x="3924300" y="6021388"/>
          <a:ext cx="3887788" cy="584200"/>
        </p:xfrm>
        <a:graphic>
          <a:graphicData uri="http://schemas.openxmlformats.org/presentationml/2006/ole">
            <p:oleObj spid="_x0000_s38126" name="Ecuación" r:id="rId5" imgW="2400120" imgH="393480" progId="Equation.3">
              <p:embed/>
            </p:oleObj>
          </a:graphicData>
        </a:graphic>
      </p:graphicFrame>
      <p:graphicFrame>
        <p:nvGraphicFramePr>
          <p:cNvPr id="38360" name="Group 472"/>
          <p:cNvGraphicFramePr>
            <a:graphicFrameLocks noGrp="1"/>
          </p:cNvGraphicFramePr>
          <p:nvPr/>
        </p:nvGraphicFramePr>
        <p:xfrm>
          <a:off x="214313" y="1928813"/>
          <a:ext cx="8572500" cy="3699837"/>
        </p:xfrm>
        <a:graphic>
          <a:graphicData uri="http://schemas.openxmlformats.org/drawingml/2006/table">
            <a:tbl>
              <a:tblPr/>
              <a:tblGrid>
                <a:gridCol w="1365250"/>
                <a:gridCol w="655637"/>
                <a:gridCol w="654050"/>
                <a:gridCol w="655638"/>
                <a:gridCol w="655637"/>
                <a:gridCol w="655638"/>
                <a:gridCol w="654050"/>
                <a:gridCol w="655637"/>
                <a:gridCol w="655638"/>
                <a:gridCol w="655637"/>
                <a:gridCol w="654050"/>
                <a:gridCol w="655638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(P09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(Base)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IProd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TIDF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ERDF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Clase de Activ. Económica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marL="5824" marR="5824" marT="58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3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9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10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Población ocupada total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14802832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10995588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Agricultura, Caza y Silvicultura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4713606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3980224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23945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15048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12259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3079.98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Pesca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80218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60717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13241.76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Minería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161080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93327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38354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11037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9790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104899.98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Manufactura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1560949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1038851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50897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27674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22887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22031.07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Construcción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613594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359943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27082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12036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7276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20214.31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Otros Servicios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7673384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5462528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219762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108072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80944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14818.05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Producto Bruto Interno (Millones de S/. )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392565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192994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148640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13518.15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8" name="7 Elipse"/>
          <p:cNvSpPr/>
          <p:nvPr/>
        </p:nvSpPr>
        <p:spPr>
          <a:xfrm>
            <a:off x="4859338" y="3429000"/>
            <a:ext cx="649287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38361" name="11 Conector recto de flecha"/>
          <p:cNvCxnSpPr>
            <a:cxnSpLocks noChangeShapeType="1"/>
          </p:cNvCxnSpPr>
          <p:nvPr/>
        </p:nvCxnSpPr>
        <p:spPr bwMode="auto">
          <a:xfrm flipH="1" flipV="1">
            <a:off x="5508625" y="3716338"/>
            <a:ext cx="1581150" cy="2501900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5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Productividad del PIB en el periodo base</a:t>
            </a:r>
          </a:p>
        </p:txBody>
      </p:sp>
      <p:graphicFrame>
        <p:nvGraphicFramePr>
          <p:cNvPr id="39146" name="Object 234"/>
          <p:cNvGraphicFramePr>
            <a:graphicFrameLocks noChangeAspect="1"/>
          </p:cNvGraphicFramePr>
          <p:nvPr/>
        </p:nvGraphicFramePr>
        <p:xfrm>
          <a:off x="439738" y="1187450"/>
          <a:ext cx="2363787" cy="685800"/>
        </p:xfrm>
        <a:graphic>
          <a:graphicData uri="http://schemas.openxmlformats.org/presentationml/2006/ole">
            <p:oleObj spid="_x0000_s39146" name="Ecuación" r:id="rId3" imgW="1485720" imgH="482400" progId="Equation.3">
              <p:embed/>
            </p:oleObj>
          </a:graphicData>
        </a:graphic>
      </p:graphicFrame>
      <p:graphicFrame>
        <p:nvGraphicFramePr>
          <p:cNvPr id="39147" name="Object 235"/>
          <p:cNvGraphicFramePr>
            <a:graphicFrameLocks noChangeAspect="1"/>
          </p:cNvGraphicFramePr>
          <p:nvPr/>
        </p:nvGraphicFramePr>
        <p:xfrm>
          <a:off x="4427538" y="1196975"/>
          <a:ext cx="4000500" cy="595313"/>
        </p:xfrm>
        <a:graphic>
          <a:graphicData uri="http://schemas.openxmlformats.org/presentationml/2006/ole">
            <p:oleObj spid="_x0000_s39147" name="Ecuación" r:id="rId4" imgW="2514600" imgH="419040" progId="Equation.3">
              <p:embed/>
            </p:oleObj>
          </a:graphicData>
        </a:graphic>
      </p:graphicFrame>
      <p:sp>
        <p:nvSpPr>
          <p:cNvPr id="7" name="6 Flecha derecha"/>
          <p:cNvSpPr/>
          <p:nvPr/>
        </p:nvSpPr>
        <p:spPr>
          <a:xfrm>
            <a:off x="3132138" y="1341438"/>
            <a:ext cx="857250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aphicFrame>
        <p:nvGraphicFramePr>
          <p:cNvPr id="39150" name="Object 238"/>
          <p:cNvGraphicFramePr>
            <a:graphicFrameLocks noChangeAspect="1"/>
          </p:cNvGraphicFramePr>
          <p:nvPr/>
        </p:nvGraphicFramePr>
        <p:xfrm>
          <a:off x="3995738" y="6092825"/>
          <a:ext cx="4667250" cy="560388"/>
        </p:xfrm>
        <a:graphic>
          <a:graphicData uri="http://schemas.openxmlformats.org/presentationml/2006/ole">
            <p:oleObj spid="_x0000_s39150" name="Ecuación" r:id="rId5" imgW="2933640" imgH="393480" progId="Equation.3">
              <p:embed/>
            </p:oleObj>
          </a:graphicData>
        </a:graphic>
      </p:graphicFrame>
      <p:graphicFrame>
        <p:nvGraphicFramePr>
          <p:cNvPr id="39617" name="Group 705"/>
          <p:cNvGraphicFramePr>
            <a:graphicFrameLocks noGrp="1"/>
          </p:cNvGraphicFramePr>
          <p:nvPr/>
        </p:nvGraphicFramePr>
        <p:xfrm>
          <a:off x="214313" y="1928813"/>
          <a:ext cx="8572500" cy="3700462"/>
        </p:xfrm>
        <a:graphic>
          <a:graphicData uri="http://schemas.openxmlformats.org/drawingml/2006/table">
            <a:tbl>
              <a:tblPr/>
              <a:tblGrid>
                <a:gridCol w="1365250"/>
                <a:gridCol w="655637"/>
                <a:gridCol w="654050"/>
                <a:gridCol w="655638"/>
                <a:gridCol w="655637"/>
                <a:gridCol w="655638"/>
                <a:gridCol w="654050"/>
                <a:gridCol w="655637"/>
                <a:gridCol w="655638"/>
                <a:gridCol w="655637"/>
                <a:gridCol w="654050"/>
                <a:gridCol w="655638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(P09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(Base)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IProd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TIDF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ERDF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Clase de Activ. Económica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marL="5824" marR="5824" marT="58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3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9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10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Población ocupada total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14802832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10995588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Agricultura, Caza y Silvicultura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4713606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3980224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23945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15048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12259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3079.98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Pesca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80218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60717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13241.76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Minería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161080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93327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38354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11037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9790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104899.98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Manufactura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1560949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1038851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50897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27674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22887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22031.07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Construcción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613594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359943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27082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12036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7276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20214.31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Otros Servicios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7673384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5462528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219762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108072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80944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14818.05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Producto Bruto Interno (Millones de S/. )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392565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192994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148640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13518.15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8" name="7 Elipse"/>
          <p:cNvSpPr/>
          <p:nvPr/>
        </p:nvSpPr>
        <p:spPr>
          <a:xfrm>
            <a:off x="4859338" y="5084763"/>
            <a:ext cx="649287" cy="3603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39385" name="11 Conector recto de flecha"/>
          <p:cNvCxnSpPr>
            <a:cxnSpLocks noChangeShapeType="1"/>
          </p:cNvCxnSpPr>
          <p:nvPr/>
        </p:nvCxnSpPr>
        <p:spPr bwMode="auto">
          <a:xfrm flipH="1" flipV="1">
            <a:off x="5508625" y="5300663"/>
            <a:ext cx="820738" cy="792162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86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ES" smtClean="0"/>
              <a:t>Productividad 2009</a:t>
            </a:r>
          </a:p>
        </p:txBody>
      </p:sp>
      <p:graphicFrame>
        <p:nvGraphicFramePr>
          <p:cNvPr id="53482" name="Object 234"/>
          <p:cNvGraphicFramePr>
            <a:graphicFrameLocks noChangeAspect="1"/>
          </p:cNvGraphicFramePr>
          <p:nvPr/>
        </p:nvGraphicFramePr>
        <p:xfrm>
          <a:off x="323850" y="1125538"/>
          <a:ext cx="2463800" cy="719137"/>
        </p:xfrm>
        <a:graphic>
          <a:graphicData uri="http://schemas.openxmlformats.org/presentationml/2006/ole">
            <p:oleObj spid="_x0000_s53482" name="Ecuación" r:id="rId3" imgW="1549080" imgH="495000" progId="Equation.3">
              <p:embed/>
            </p:oleObj>
          </a:graphicData>
        </a:graphic>
      </p:graphicFrame>
      <p:graphicFrame>
        <p:nvGraphicFramePr>
          <p:cNvPr id="53483" name="Object 235"/>
          <p:cNvGraphicFramePr>
            <a:graphicFrameLocks noChangeAspect="1"/>
          </p:cNvGraphicFramePr>
          <p:nvPr/>
        </p:nvGraphicFramePr>
        <p:xfrm>
          <a:off x="4346575" y="1196975"/>
          <a:ext cx="3352800" cy="620713"/>
        </p:xfrm>
        <a:graphic>
          <a:graphicData uri="http://schemas.openxmlformats.org/presentationml/2006/ole">
            <p:oleObj spid="_x0000_s53483" name="Ecuación" r:id="rId4" imgW="2070000" imgH="419040" progId="Equation.3">
              <p:embed/>
            </p:oleObj>
          </a:graphicData>
        </a:graphic>
      </p:graphicFrame>
      <p:sp>
        <p:nvSpPr>
          <p:cNvPr id="7" name="6 Flecha derecha"/>
          <p:cNvSpPr/>
          <p:nvPr/>
        </p:nvSpPr>
        <p:spPr>
          <a:xfrm>
            <a:off x="3132138" y="1341438"/>
            <a:ext cx="857250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aphicFrame>
        <p:nvGraphicFramePr>
          <p:cNvPr id="53485" name="Object 237"/>
          <p:cNvGraphicFramePr>
            <a:graphicFrameLocks noChangeAspect="1"/>
          </p:cNvGraphicFramePr>
          <p:nvPr/>
        </p:nvGraphicFramePr>
        <p:xfrm>
          <a:off x="3851275" y="6092825"/>
          <a:ext cx="3908425" cy="584200"/>
        </p:xfrm>
        <a:graphic>
          <a:graphicData uri="http://schemas.openxmlformats.org/presentationml/2006/ole">
            <p:oleObj spid="_x0000_s53485" name="Ecuación" r:id="rId5" imgW="2412720" imgH="393480" progId="Equation.3">
              <p:embed/>
            </p:oleObj>
          </a:graphicData>
        </a:graphic>
      </p:graphicFrame>
      <p:graphicFrame>
        <p:nvGraphicFramePr>
          <p:cNvPr id="53719" name="Group 471"/>
          <p:cNvGraphicFramePr>
            <a:graphicFrameLocks noGrp="1"/>
          </p:cNvGraphicFramePr>
          <p:nvPr/>
        </p:nvGraphicFramePr>
        <p:xfrm>
          <a:off x="214313" y="1928813"/>
          <a:ext cx="8572500" cy="3700462"/>
        </p:xfrm>
        <a:graphic>
          <a:graphicData uri="http://schemas.openxmlformats.org/drawingml/2006/table">
            <a:tbl>
              <a:tblPr/>
              <a:tblGrid>
                <a:gridCol w="1365250"/>
                <a:gridCol w="655637"/>
                <a:gridCol w="654050"/>
                <a:gridCol w="655638"/>
                <a:gridCol w="655637"/>
                <a:gridCol w="655638"/>
                <a:gridCol w="654050"/>
                <a:gridCol w="655637"/>
                <a:gridCol w="655638"/>
                <a:gridCol w="655637"/>
                <a:gridCol w="654050"/>
                <a:gridCol w="655638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(P09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(Base)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IProd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TIDF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ERDF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Clase de Activ. Económica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marL="5824" marR="5824" marT="58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3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9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10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Población ocupada total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14802832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10995588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Agricultura, Caza y Silvicultura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4713606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3980224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23945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15048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12259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3079.98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3192.46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Pesca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80218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60717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13241.76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10733.25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Minería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161080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93327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38354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11037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9790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104899.98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68518.75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Manufactura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1560949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1038851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50897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27674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22887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22031.07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17728.96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Construcción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613594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359943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27082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12036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7276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20214.31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19615.58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Otros Servicios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7673384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5462528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219762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108072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80944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14818.05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14084.01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Producto Bruto Interno (Millones de S/. )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392565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192994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148640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13518.15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13037.71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8" name="7 Elipse"/>
          <p:cNvSpPr/>
          <p:nvPr/>
        </p:nvSpPr>
        <p:spPr>
          <a:xfrm>
            <a:off x="5508625" y="3429000"/>
            <a:ext cx="649288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53720" name="11 Conector recto de flecha"/>
          <p:cNvCxnSpPr>
            <a:cxnSpLocks noChangeShapeType="1"/>
          </p:cNvCxnSpPr>
          <p:nvPr/>
        </p:nvCxnSpPr>
        <p:spPr bwMode="auto">
          <a:xfrm flipH="1" flipV="1">
            <a:off x="6084888" y="3716338"/>
            <a:ext cx="935037" cy="2376487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5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ES" smtClean="0"/>
              <a:t>Indice de Productividad del PIB en 2009</a:t>
            </a: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439738" y="1187450"/>
          <a:ext cx="2363787" cy="685800"/>
        </p:xfrm>
        <a:graphic>
          <a:graphicData uri="http://schemas.openxmlformats.org/presentationml/2006/ole">
            <p:oleObj spid="_x0000_s58371" name="Ecuación" r:id="rId3" imgW="1485720" imgH="482400" progId="Equation.3">
              <p:embed/>
            </p:oleObj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4418013" y="1196975"/>
          <a:ext cx="4021137" cy="595313"/>
        </p:xfrm>
        <a:graphic>
          <a:graphicData uri="http://schemas.openxmlformats.org/presentationml/2006/ole">
            <p:oleObj spid="_x0000_s58372" name="Ecuación" r:id="rId4" imgW="2527200" imgH="419040" progId="Equation.3">
              <p:embed/>
            </p:oleObj>
          </a:graphicData>
        </a:graphic>
      </p:graphicFrame>
      <p:sp>
        <p:nvSpPr>
          <p:cNvPr id="7" name="6 Flecha derecha"/>
          <p:cNvSpPr/>
          <p:nvPr/>
        </p:nvSpPr>
        <p:spPr>
          <a:xfrm>
            <a:off x="3132138" y="1341438"/>
            <a:ext cx="857250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3986213" y="6092825"/>
          <a:ext cx="4687887" cy="560388"/>
        </p:xfrm>
        <a:graphic>
          <a:graphicData uri="http://schemas.openxmlformats.org/presentationml/2006/ole">
            <p:oleObj spid="_x0000_s58374" name="Ecuación" r:id="rId5" imgW="2946240" imgH="393480" progId="Equation.3">
              <p:embed/>
            </p:oleObj>
          </a:graphicData>
        </a:graphic>
      </p:graphicFrame>
      <p:graphicFrame>
        <p:nvGraphicFramePr>
          <p:cNvPr id="2" name="Group 7"/>
          <p:cNvGraphicFramePr>
            <a:graphicFrameLocks noGrp="1"/>
          </p:cNvGraphicFramePr>
          <p:nvPr/>
        </p:nvGraphicFramePr>
        <p:xfrm>
          <a:off x="214313" y="1928813"/>
          <a:ext cx="8572500" cy="3700462"/>
        </p:xfrm>
        <a:graphic>
          <a:graphicData uri="http://schemas.openxmlformats.org/drawingml/2006/table">
            <a:tbl>
              <a:tblPr/>
              <a:tblGrid>
                <a:gridCol w="1365250"/>
                <a:gridCol w="655637"/>
                <a:gridCol w="654050"/>
                <a:gridCol w="655638"/>
                <a:gridCol w="655637"/>
                <a:gridCol w="655638"/>
                <a:gridCol w="654050"/>
                <a:gridCol w="655637"/>
                <a:gridCol w="655638"/>
                <a:gridCol w="655637"/>
                <a:gridCol w="654050"/>
                <a:gridCol w="655638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(P09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(Base)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IProd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TIDF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ERDF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Clase de Activ. Económica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marL="5824" marR="5824" marT="58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3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9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10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Población ocupada total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14802832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10995588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Agricultura, Caza y Silvicultura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4713606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3980224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23945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15048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12259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3079.98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3192.46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Pesca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80218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60717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13241.76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10733.25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Minería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161080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93327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38354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11037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9790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104899.98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68518.75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Manufactura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1560949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1038851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50897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27674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22887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22031.07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17728.96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Construcción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613594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359943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27082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12036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7276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20214.31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19615.58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Otros Servicios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7673384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5462528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219762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108072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80944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14818.05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14084.01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Producto Bruto Interno (Millones de S/. )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392565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192994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148640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13518.15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13037.71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8" name="7 Elipse"/>
          <p:cNvSpPr/>
          <p:nvPr/>
        </p:nvSpPr>
        <p:spPr>
          <a:xfrm>
            <a:off x="5508625" y="5084763"/>
            <a:ext cx="649288" cy="3603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58609" name="11 Conector recto de flecha"/>
          <p:cNvCxnSpPr>
            <a:cxnSpLocks noChangeShapeType="1"/>
            <a:endCxn id="8" idx="5"/>
          </p:cNvCxnSpPr>
          <p:nvPr/>
        </p:nvCxnSpPr>
        <p:spPr bwMode="auto">
          <a:xfrm flipH="1" flipV="1">
            <a:off x="6062663" y="5402263"/>
            <a:ext cx="268287" cy="690562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0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Índice de Productividad Sectorial</a:t>
            </a:r>
          </a:p>
        </p:txBody>
      </p:sp>
      <p:graphicFrame>
        <p:nvGraphicFramePr>
          <p:cNvPr id="40170" name="Group 234"/>
          <p:cNvGraphicFramePr>
            <a:graphicFrameLocks noGrp="1"/>
          </p:cNvGraphicFramePr>
          <p:nvPr/>
        </p:nvGraphicFramePr>
        <p:xfrm>
          <a:off x="214313" y="1928813"/>
          <a:ext cx="8572500" cy="3700462"/>
        </p:xfrm>
        <a:graphic>
          <a:graphicData uri="http://schemas.openxmlformats.org/drawingml/2006/table">
            <a:tbl>
              <a:tblPr/>
              <a:tblGrid>
                <a:gridCol w="1365250"/>
                <a:gridCol w="655637"/>
                <a:gridCol w="654050"/>
                <a:gridCol w="655638"/>
                <a:gridCol w="655637"/>
                <a:gridCol w="655638"/>
                <a:gridCol w="654050"/>
                <a:gridCol w="655637"/>
                <a:gridCol w="655638"/>
                <a:gridCol w="655637"/>
                <a:gridCol w="654050"/>
                <a:gridCol w="655638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(P09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(Base)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IProd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TIDF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ERDF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Clase de Activ. Económica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marL="5824" marR="5824" marT="58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3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9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10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Población ocupada total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14802832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10995588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Agricultura, Caza y Silvicultura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4713606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3980224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23945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15048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12259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3079.98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3192.46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103.65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Pesca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80218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60717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13241.76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10733.25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81.06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Minería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161080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93327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38354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11037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9790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104899.98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68518.75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65.32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Manufactura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1560949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1038851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50897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27674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22887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22031.07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17728.96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80.47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Construcción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613594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359943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27082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12036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7276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20214.31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19615.58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97.04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Otros Servicios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7673384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5462528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219762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108072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80944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14818.05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14084.01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95.05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Producto Bruto Interno (Millones de S/. )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392565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192994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148640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13518.15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13037,71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403" name="Object 467"/>
          <p:cNvGraphicFramePr>
            <a:graphicFrameLocks noChangeAspect="1"/>
          </p:cNvGraphicFramePr>
          <p:nvPr/>
        </p:nvGraphicFramePr>
        <p:xfrm>
          <a:off x="250825" y="1196975"/>
          <a:ext cx="3886200" cy="631825"/>
        </p:xfrm>
        <a:graphic>
          <a:graphicData uri="http://schemas.openxmlformats.org/presentationml/2006/ole">
            <p:oleObj spid="_x0000_s40403" name="Ecuación" r:id="rId3" imgW="2361960" imgH="469800" progId="Equation.3">
              <p:embed/>
            </p:oleObj>
          </a:graphicData>
        </a:graphic>
      </p:graphicFrame>
      <p:graphicFrame>
        <p:nvGraphicFramePr>
          <p:cNvPr id="40404" name="Object 468"/>
          <p:cNvGraphicFramePr>
            <a:graphicFrameLocks noChangeAspect="1"/>
          </p:cNvGraphicFramePr>
          <p:nvPr/>
        </p:nvGraphicFramePr>
        <p:xfrm>
          <a:off x="4716463" y="1268413"/>
          <a:ext cx="3949700" cy="563562"/>
        </p:xfrm>
        <a:graphic>
          <a:graphicData uri="http://schemas.openxmlformats.org/presentationml/2006/ole">
            <p:oleObj spid="_x0000_s40404" name="Ecuación" r:id="rId4" imgW="2400120" imgH="419040" progId="Equation.3">
              <p:embed/>
            </p:oleObj>
          </a:graphicData>
        </a:graphic>
      </p:graphicFrame>
      <p:sp>
        <p:nvSpPr>
          <p:cNvPr id="7" name="6 Flecha derecha"/>
          <p:cNvSpPr/>
          <p:nvPr/>
        </p:nvSpPr>
        <p:spPr>
          <a:xfrm>
            <a:off x="4211638" y="1341438"/>
            <a:ext cx="215900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aphicFrame>
        <p:nvGraphicFramePr>
          <p:cNvPr id="40406" name="Object 470"/>
          <p:cNvGraphicFramePr>
            <a:graphicFrameLocks noChangeAspect="1"/>
          </p:cNvGraphicFramePr>
          <p:nvPr/>
        </p:nvGraphicFramePr>
        <p:xfrm>
          <a:off x="4211638" y="5876925"/>
          <a:ext cx="4451350" cy="563563"/>
        </p:xfrm>
        <a:graphic>
          <a:graphicData uri="http://schemas.openxmlformats.org/presentationml/2006/ole">
            <p:oleObj spid="_x0000_s40406" name="Ecuación" r:id="rId5" imgW="2705040" imgH="419040" progId="Equation.3">
              <p:embed/>
            </p:oleObj>
          </a:graphicData>
        </a:graphic>
      </p:graphicFrame>
      <p:sp>
        <p:nvSpPr>
          <p:cNvPr id="8" name="7 Elipse"/>
          <p:cNvSpPr/>
          <p:nvPr/>
        </p:nvSpPr>
        <p:spPr>
          <a:xfrm>
            <a:off x="6156325" y="3429000"/>
            <a:ext cx="649288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40641" name="11 Conector recto de flecha"/>
          <p:cNvCxnSpPr>
            <a:cxnSpLocks noChangeShapeType="1"/>
          </p:cNvCxnSpPr>
          <p:nvPr/>
        </p:nvCxnSpPr>
        <p:spPr bwMode="auto">
          <a:xfrm flipH="1" flipV="1">
            <a:off x="6821488" y="3586163"/>
            <a:ext cx="1379537" cy="2290762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33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ES" smtClean="0"/>
              <a:t>Índice de Productividad del PIB</a:t>
            </a:r>
          </a:p>
        </p:txBody>
      </p:sp>
      <p:graphicFrame>
        <p:nvGraphicFramePr>
          <p:cNvPr id="59631" name="Group 239"/>
          <p:cNvGraphicFramePr>
            <a:graphicFrameLocks noGrp="1"/>
          </p:cNvGraphicFramePr>
          <p:nvPr/>
        </p:nvGraphicFramePr>
        <p:xfrm>
          <a:off x="214313" y="1928813"/>
          <a:ext cx="8572500" cy="3700462"/>
        </p:xfrm>
        <a:graphic>
          <a:graphicData uri="http://schemas.openxmlformats.org/drawingml/2006/table">
            <a:tbl>
              <a:tblPr/>
              <a:tblGrid>
                <a:gridCol w="1365250"/>
                <a:gridCol w="655637"/>
                <a:gridCol w="654050"/>
                <a:gridCol w="655638"/>
                <a:gridCol w="655637"/>
                <a:gridCol w="655638"/>
                <a:gridCol w="654050"/>
                <a:gridCol w="655637"/>
                <a:gridCol w="655638"/>
                <a:gridCol w="655637"/>
                <a:gridCol w="654050"/>
                <a:gridCol w="655638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(P09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(Base)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IProd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TIDF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ERDF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Clase de Activ. Económica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marL="5824" marR="5824" marT="58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3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9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10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Población ocupada total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14802832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10995588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Agricultura, Caza y Silvicultura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4713606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3980224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23945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15048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12259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3079.98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3192.46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103.65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Pesca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80218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60717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13241.76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10733.25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81.06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Minería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161080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93327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38354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11037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9790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104899.98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68518.75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65.32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Manufactura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1560949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1038851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50897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27674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22887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22031.07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17728.96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80.47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Construcción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613594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359943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27082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12036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7276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20214.31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19615.58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97.04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Otros Servicios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7673384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5462528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219762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108072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80944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14818.05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14084.01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95.05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Producto Bruto Interno (Millones de S/. )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392565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192994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148640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13518.15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13037,71</a:t>
                      </a:r>
                      <a:endParaRPr kumimoji="0" lang="es-E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96,45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627" name="Object 235"/>
          <p:cNvGraphicFramePr>
            <a:graphicFrameLocks noChangeAspect="1"/>
          </p:cNvGraphicFramePr>
          <p:nvPr/>
        </p:nvGraphicFramePr>
        <p:xfrm>
          <a:off x="250825" y="1196975"/>
          <a:ext cx="2963863" cy="609600"/>
        </p:xfrm>
        <a:graphic>
          <a:graphicData uri="http://schemas.openxmlformats.org/presentationml/2006/ole">
            <p:oleObj spid="_x0000_s59627" name="Ecuación" r:id="rId3" imgW="2158920" imgH="431640" progId="Equation.3">
              <p:embed/>
            </p:oleObj>
          </a:graphicData>
        </a:graphic>
      </p:graphicFrame>
      <p:graphicFrame>
        <p:nvGraphicFramePr>
          <p:cNvPr id="59629" name="Object 237"/>
          <p:cNvGraphicFramePr>
            <a:graphicFrameLocks noChangeAspect="1"/>
          </p:cNvGraphicFramePr>
          <p:nvPr/>
        </p:nvGraphicFramePr>
        <p:xfrm>
          <a:off x="4583113" y="1204913"/>
          <a:ext cx="3086100" cy="592137"/>
        </p:xfrm>
        <a:graphic>
          <a:graphicData uri="http://schemas.openxmlformats.org/presentationml/2006/ole">
            <p:oleObj spid="_x0000_s59629" name="Ecuación" r:id="rId4" imgW="2247840" imgH="419040" progId="Equation.3">
              <p:embed/>
            </p:oleObj>
          </a:graphicData>
        </a:graphic>
      </p:graphicFrame>
      <p:graphicFrame>
        <p:nvGraphicFramePr>
          <p:cNvPr id="59632" name="Object 240"/>
          <p:cNvGraphicFramePr>
            <a:graphicFrameLocks noChangeAspect="1"/>
          </p:cNvGraphicFramePr>
          <p:nvPr/>
        </p:nvGraphicFramePr>
        <p:xfrm>
          <a:off x="4606925" y="6092825"/>
          <a:ext cx="3590925" cy="592138"/>
        </p:xfrm>
        <a:graphic>
          <a:graphicData uri="http://schemas.openxmlformats.org/presentationml/2006/ole">
            <p:oleObj spid="_x0000_s59632" name="Ecuación" r:id="rId5" imgW="2616120" imgH="419040" progId="Equation.3">
              <p:embed/>
            </p:oleObj>
          </a:graphicData>
        </a:graphic>
      </p:graphicFrame>
      <p:cxnSp>
        <p:nvCxnSpPr>
          <p:cNvPr id="59865" name="11 Conector recto de flecha"/>
          <p:cNvCxnSpPr>
            <a:cxnSpLocks noChangeShapeType="1"/>
          </p:cNvCxnSpPr>
          <p:nvPr/>
        </p:nvCxnSpPr>
        <p:spPr bwMode="auto">
          <a:xfrm flipH="1" flipV="1">
            <a:off x="6821488" y="5400675"/>
            <a:ext cx="487362" cy="692150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8" name="7 Elipse"/>
          <p:cNvSpPr/>
          <p:nvPr/>
        </p:nvSpPr>
        <p:spPr>
          <a:xfrm>
            <a:off x="6156325" y="5084763"/>
            <a:ext cx="649288" cy="3603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Flecha derecha"/>
          <p:cNvSpPr/>
          <p:nvPr/>
        </p:nvSpPr>
        <p:spPr>
          <a:xfrm>
            <a:off x="3635375" y="1341438"/>
            <a:ext cx="792163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2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smtClean="0"/>
              <a:t>Índice de términos de Intercambio Simple factorial</a:t>
            </a:r>
          </a:p>
        </p:txBody>
      </p:sp>
      <p:graphicFrame>
        <p:nvGraphicFramePr>
          <p:cNvPr id="41194" name="Group 234"/>
          <p:cNvGraphicFramePr>
            <a:graphicFrameLocks noGrp="1"/>
          </p:cNvGraphicFramePr>
          <p:nvPr/>
        </p:nvGraphicFramePr>
        <p:xfrm>
          <a:off x="214313" y="1928813"/>
          <a:ext cx="8572500" cy="3700462"/>
        </p:xfrm>
        <a:graphic>
          <a:graphicData uri="http://schemas.openxmlformats.org/drawingml/2006/table">
            <a:tbl>
              <a:tblPr/>
              <a:tblGrid>
                <a:gridCol w="1365250"/>
                <a:gridCol w="655637"/>
                <a:gridCol w="654050"/>
                <a:gridCol w="655638"/>
                <a:gridCol w="655637"/>
                <a:gridCol w="655638"/>
                <a:gridCol w="654050"/>
                <a:gridCol w="655637"/>
                <a:gridCol w="655638"/>
                <a:gridCol w="655637"/>
                <a:gridCol w="654050"/>
                <a:gridCol w="655638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(P09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(Base)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IProd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TIDF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ERDF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Clase de Activ. Económica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marL="5824" marR="5824" marT="58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3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9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10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Población ocupada total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14802832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10995588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Agricultura, Caza y Silvicultura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4713606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3980224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23945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15048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12259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3079.98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3192.46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103.65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107.47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Pesca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80218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60717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13241.76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10733.25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81.06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84.04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Minería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161080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93327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38354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11037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9790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104899.98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68518.75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65.32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67.73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Manufactura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1560949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1038851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50897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27674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22887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22031.07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17728.96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80.47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83.44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Construcción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613594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359943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27082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12036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7276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20214.31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19615.58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97.04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100.61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Otros Servicios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7673384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5462528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219762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108072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80944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14818.05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14084.01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95.05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98.55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Producto Bruto Interno (Millones de S/. )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392565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192994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148640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13518.15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13037,71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96,45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425" name="Object 465"/>
          <p:cNvGraphicFramePr>
            <a:graphicFrameLocks noChangeAspect="1"/>
          </p:cNvGraphicFramePr>
          <p:nvPr/>
        </p:nvGraphicFramePr>
        <p:xfrm>
          <a:off x="342900" y="1138238"/>
          <a:ext cx="2984500" cy="709612"/>
        </p:xfrm>
        <a:graphic>
          <a:graphicData uri="http://schemas.openxmlformats.org/presentationml/2006/ole">
            <p:oleObj spid="_x0000_s41425" name="Ecuación" r:id="rId3" imgW="2603160" imgH="533160" progId="Equation.3">
              <p:embed/>
            </p:oleObj>
          </a:graphicData>
        </a:graphic>
      </p:graphicFrame>
      <p:graphicFrame>
        <p:nvGraphicFramePr>
          <p:cNvPr id="41426" name="Object 466"/>
          <p:cNvGraphicFramePr>
            <a:graphicFrameLocks noChangeAspect="1"/>
          </p:cNvGraphicFramePr>
          <p:nvPr/>
        </p:nvGraphicFramePr>
        <p:xfrm>
          <a:off x="4859338" y="1196975"/>
          <a:ext cx="2941637" cy="608013"/>
        </p:xfrm>
        <a:graphic>
          <a:graphicData uri="http://schemas.openxmlformats.org/presentationml/2006/ole">
            <p:oleObj spid="_x0000_s41426" name="Ecuación" r:id="rId4" imgW="2565360" imgH="457200" progId="Equation.3">
              <p:embed/>
            </p:oleObj>
          </a:graphicData>
        </a:graphic>
      </p:graphicFrame>
      <p:graphicFrame>
        <p:nvGraphicFramePr>
          <p:cNvPr id="41427" name="Object 467"/>
          <p:cNvGraphicFramePr>
            <a:graphicFrameLocks noChangeAspect="1"/>
          </p:cNvGraphicFramePr>
          <p:nvPr/>
        </p:nvGraphicFramePr>
        <p:xfrm>
          <a:off x="4808538" y="5949950"/>
          <a:ext cx="3189287" cy="608013"/>
        </p:xfrm>
        <a:graphic>
          <a:graphicData uri="http://schemas.openxmlformats.org/presentationml/2006/ole">
            <p:oleObj spid="_x0000_s41427" name="Ecuación" r:id="rId5" imgW="2781000" imgH="457200" progId="Equation.3">
              <p:embed/>
            </p:oleObj>
          </a:graphicData>
        </a:graphic>
      </p:graphicFrame>
      <p:sp>
        <p:nvSpPr>
          <p:cNvPr id="8" name="7 Elipse"/>
          <p:cNvSpPr/>
          <p:nvPr/>
        </p:nvSpPr>
        <p:spPr>
          <a:xfrm>
            <a:off x="6804025" y="3429000"/>
            <a:ext cx="649288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41661" name="11 Conector recto de flecha"/>
          <p:cNvCxnSpPr>
            <a:cxnSpLocks noChangeShapeType="1"/>
            <a:endCxn id="8" idx="5"/>
          </p:cNvCxnSpPr>
          <p:nvPr/>
        </p:nvCxnSpPr>
        <p:spPr bwMode="auto">
          <a:xfrm flipH="1" flipV="1">
            <a:off x="7358063" y="3746500"/>
            <a:ext cx="309562" cy="2203450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7" name="6 Flecha derecha"/>
          <p:cNvSpPr/>
          <p:nvPr/>
        </p:nvSpPr>
        <p:spPr>
          <a:xfrm>
            <a:off x="3635375" y="1341438"/>
            <a:ext cx="792163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5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smtClean="0"/>
              <a:t>Índice de términos de Intercambio Doble factorial</a:t>
            </a:r>
          </a:p>
        </p:txBody>
      </p:sp>
      <p:graphicFrame>
        <p:nvGraphicFramePr>
          <p:cNvPr id="42218" name="Group 234"/>
          <p:cNvGraphicFramePr>
            <a:graphicFrameLocks noGrp="1"/>
          </p:cNvGraphicFramePr>
          <p:nvPr/>
        </p:nvGraphicFramePr>
        <p:xfrm>
          <a:off x="214313" y="1928813"/>
          <a:ext cx="8572500" cy="3700462"/>
        </p:xfrm>
        <a:graphic>
          <a:graphicData uri="http://schemas.openxmlformats.org/drawingml/2006/table">
            <a:tbl>
              <a:tblPr/>
              <a:tblGrid>
                <a:gridCol w="1365250"/>
                <a:gridCol w="655637"/>
                <a:gridCol w="654050"/>
                <a:gridCol w="655638"/>
                <a:gridCol w="655637"/>
                <a:gridCol w="655638"/>
                <a:gridCol w="654050"/>
                <a:gridCol w="655637"/>
                <a:gridCol w="655638"/>
                <a:gridCol w="655637"/>
                <a:gridCol w="654050"/>
                <a:gridCol w="655638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(P09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(Base)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IProd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TIDF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ERDF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Clase de Activ. Económica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marL="5824" marR="5824" marT="58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3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9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10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Población ocupada total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14802832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10995588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Agricultura, Caza y Silvicultura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4713606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3980224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23945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15048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12259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3079.98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3192.46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103.65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107.47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84.07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Pesca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80218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60717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13241.76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10733.25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81.06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84.04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125.01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Minería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161080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93327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38354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11037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9790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104899.98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68518.75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65.32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67.73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115.70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Manufactura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1560949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1038851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50897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27674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22887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22031.07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17728.96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80.47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83.44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75.44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Construcción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613594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359943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27082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12036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7276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20214.31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19615.58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97.04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100.61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111.30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Otros Servicios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7673384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5462528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219762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108072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80944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14818.05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14084.01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95.05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98.55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98.52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Producto Bruto Interno (Millones de S/. )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392565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192994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148640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13518.15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449" name="Object 465"/>
          <p:cNvGraphicFramePr>
            <a:graphicFrameLocks noChangeAspect="1"/>
          </p:cNvGraphicFramePr>
          <p:nvPr/>
        </p:nvGraphicFramePr>
        <p:xfrm>
          <a:off x="250825" y="1196975"/>
          <a:ext cx="6526213" cy="619125"/>
        </p:xfrm>
        <a:graphic>
          <a:graphicData uri="http://schemas.openxmlformats.org/presentationml/2006/ole">
            <p:oleObj spid="_x0000_s42449" name="Ecuación" r:id="rId3" imgW="4660560" imgH="482400" progId="Equation.3">
              <p:embed/>
            </p:oleObj>
          </a:graphicData>
        </a:graphic>
      </p:graphicFrame>
      <p:sp>
        <p:nvSpPr>
          <p:cNvPr id="7" name="6 Flecha derecha"/>
          <p:cNvSpPr/>
          <p:nvPr/>
        </p:nvSpPr>
        <p:spPr>
          <a:xfrm>
            <a:off x="3995738" y="5876925"/>
            <a:ext cx="5048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aphicFrame>
        <p:nvGraphicFramePr>
          <p:cNvPr id="42451" name="Object 467"/>
          <p:cNvGraphicFramePr>
            <a:graphicFrameLocks noChangeAspect="1"/>
          </p:cNvGraphicFramePr>
          <p:nvPr/>
        </p:nvGraphicFramePr>
        <p:xfrm>
          <a:off x="395288" y="5876925"/>
          <a:ext cx="3360737" cy="309563"/>
        </p:xfrm>
        <a:graphic>
          <a:graphicData uri="http://schemas.openxmlformats.org/presentationml/2006/ole">
            <p:oleObj spid="_x0000_s42451" name="Ecuación" r:id="rId4" imgW="2400120" imgH="241200" progId="Equation.3">
              <p:embed/>
            </p:oleObj>
          </a:graphicData>
        </a:graphic>
      </p:graphicFrame>
      <p:graphicFrame>
        <p:nvGraphicFramePr>
          <p:cNvPr id="42452" name="Object 468"/>
          <p:cNvGraphicFramePr>
            <a:graphicFrameLocks noChangeAspect="1"/>
          </p:cNvGraphicFramePr>
          <p:nvPr/>
        </p:nvGraphicFramePr>
        <p:xfrm>
          <a:off x="4859338" y="5805488"/>
          <a:ext cx="3432175" cy="554037"/>
        </p:xfrm>
        <a:graphic>
          <a:graphicData uri="http://schemas.openxmlformats.org/presentationml/2006/ole">
            <p:oleObj spid="_x0000_s42452" name="Ecuación" r:id="rId5" imgW="2450880" imgH="431640" progId="Equation.3">
              <p:embed/>
            </p:oleObj>
          </a:graphicData>
        </a:graphic>
      </p:graphicFrame>
      <p:cxnSp>
        <p:nvCxnSpPr>
          <p:cNvPr id="42689" name="11 Conector recto de flecha"/>
          <p:cNvCxnSpPr>
            <a:cxnSpLocks noChangeShapeType="1"/>
          </p:cNvCxnSpPr>
          <p:nvPr/>
        </p:nvCxnSpPr>
        <p:spPr bwMode="auto">
          <a:xfrm flipV="1">
            <a:off x="7885113" y="3716338"/>
            <a:ext cx="142875" cy="2089150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8" name="7 Elipse"/>
          <p:cNvSpPr/>
          <p:nvPr/>
        </p:nvSpPr>
        <p:spPr>
          <a:xfrm>
            <a:off x="7451725" y="3429000"/>
            <a:ext cx="649288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aphicFrame>
        <p:nvGraphicFramePr>
          <p:cNvPr id="42455" name="Object 471"/>
          <p:cNvGraphicFramePr>
            <a:graphicFrameLocks noChangeAspect="1"/>
          </p:cNvGraphicFramePr>
          <p:nvPr/>
        </p:nvGraphicFramePr>
        <p:xfrm>
          <a:off x="6011863" y="5084763"/>
          <a:ext cx="1528762" cy="309562"/>
        </p:xfrm>
        <a:graphic>
          <a:graphicData uri="http://schemas.openxmlformats.org/presentationml/2006/ole">
            <p:oleObj spid="_x0000_s42455" name="Ecuación" r:id="rId6" imgW="10918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7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smtClean="0"/>
              <a:t>Efecto de relación de intercambio doble factorial</a:t>
            </a:r>
          </a:p>
        </p:txBody>
      </p:sp>
      <p:graphicFrame>
        <p:nvGraphicFramePr>
          <p:cNvPr id="43242" name="Group 234"/>
          <p:cNvGraphicFramePr>
            <a:graphicFrameLocks noGrp="1"/>
          </p:cNvGraphicFramePr>
          <p:nvPr/>
        </p:nvGraphicFramePr>
        <p:xfrm>
          <a:off x="214313" y="1928813"/>
          <a:ext cx="8572500" cy="3700462"/>
        </p:xfrm>
        <a:graphic>
          <a:graphicData uri="http://schemas.openxmlformats.org/drawingml/2006/table">
            <a:tbl>
              <a:tblPr/>
              <a:tblGrid>
                <a:gridCol w="1365250"/>
                <a:gridCol w="655637"/>
                <a:gridCol w="654050"/>
                <a:gridCol w="655638"/>
                <a:gridCol w="655637"/>
                <a:gridCol w="655638"/>
                <a:gridCol w="654050"/>
                <a:gridCol w="655637"/>
                <a:gridCol w="655638"/>
                <a:gridCol w="655637"/>
                <a:gridCol w="654050"/>
                <a:gridCol w="655638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(P09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(Base)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IProd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TIDF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ERDF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Clase de Activ. Económica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marL="5824" marR="5824" marT="58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3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9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10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Población ocupada total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14802832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10995588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Agricultura, Caza y Silvicultura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4713606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3980224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23945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15048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12259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3079.98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3192.46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103.65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107.47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84.07</a:t>
                      </a: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-2396.46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Pesca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80218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60717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13241.76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10733.25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81.06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84.04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125.01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215.33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Minería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161080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93327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38354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11037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9790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104899.98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68518.75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65.32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67.73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115.70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1733.13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Manufactura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1560949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1038851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50897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27674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22887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22031.07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17728.96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80.47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83.44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75.44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-6795.93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Construcción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613594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359943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27082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12036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7276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20214.31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19615.58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97.04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100.61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111.30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1359.94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Otros Servicios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7673384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5462528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219762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108072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80944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14818.05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14084.01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95.05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98.55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98.52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-1599.28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Producto Bruto Interno (Millones de S/. )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392565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192994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148640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13518.15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473" name="Object 465"/>
          <p:cNvGraphicFramePr>
            <a:graphicFrameLocks noChangeAspect="1"/>
          </p:cNvGraphicFramePr>
          <p:nvPr/>
        </p:nvGraphicFramePr>
        <p:xfrm>
          <a:off x="468313" y="1125538"/>
          <a:ext cx="8064500" cy="719137"/>
        </p:xfrm>
        <a:graphic>
          <a:graphicData uri="http://schemas.openxmlformats.org/presentationml/2006/ole">
            <p:oleObj spid="_x0000_s43473" name="Ecuación" r:id="rId3" imgW="6451560" imgH="533160" progId="Equation.3">
              <p:embed/>
            </p:oleObj>
          </a:graphicData>
        </a:graphic>
      </p:graphicFrame>
      <p:graphicFrame>
        <p:nvGraphicFramePr>
          <p:cNvPr id="43474" name="Object 466"/>
          <p:cNvGraphicFramePr>
            <a:graphicFrameLocks noChangeAspect="1"/>
          </p:cNvGraphicFramePr>
          <p:nvPr/>
        </p:nvGraphicFramePr>
        <p:xfrm>
          <a:off x="684213" y="5805488"/>
          <a:ext cx="3270250" cy="582612"/>
        </p:xfrm>
        <a:graphic>
          <a:graphicData uri="http://schemas.openxmlformats.org/presentationml/2006/ole">
            <p:oleObj spid="_x0000_s43474" name="Ecuación" r:id="rId4" imgW="2616120" imgH="431640" progId="Equation.3">
              <p:embed/>
            </p:oleObj>
          </a:graphicData>
        </a:graphic>
      </p:graphicFrame>
      <p:graphicFrame>
        <p:nvGraphicFramePr>
          <p:cNvPr id="43475" name="Object 467"/>
          <p:cNvGraphicFramePr>
            <a:graphicFrameLocks noChangeAspect="1"/>
          </p:cNvGraphicFramePr>
          <p:nvPr/>
        </p:nvGraphicFramePr>
        <p:xfrm>
          <a:off x="4787900" y="5805488"/>
          <a:ext cx="3619500" cy="582612"/>
        </p:xfrm>
        <a:graphic>
          <a:graphicData uri="http://schemas.openxmlformats.org/presentationml/2006/ole">
            <p:oleObj spid="_x0000_s43475" name="Ecuación" r:id="rId5" imgW="2895480" imgH="431640" progId="Equation.3">
              <p:embed/>
            </p:oleObj>
          </a:graphicData>
        </a:graphic>
      </p:graphicFrame>
      <p:sp>
        <p:nvSpPr>
          <p:cNvPr id="7" name="6 Flecha derecha"/>
          <p:cNvSpPr/>
          <p:nvPr/>
        </p:nvSpPr>
        <p:spPr>
          <a:xfrm>
            <a:off x="4140200" y="5876925"/>
            <a:ext cx="5048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43709" name="11 Conector recto de flecha"/>
          <p:cNvCxnSpPr>
            <a:cxnSpLocks noChangeShapeType="1"/>
            <a:endCxn id="8" idx="3"/>
          </p:cNvCxnSpPr>
          <p:nvPr/>
        </p:nvCxnSpPr>
        <p:spPr bwMode="auto">
          <a:xfrm flipV="1">
            <a:off x="7885113" y="3746500"/>
            <a:ext cx="311150" cy="2058988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8" name="7 Elipse"/>
          <p:cNvSpPr/>
          <p:nvPr/>
        </p:nvSpPr>
        <p:spPr>
          <a:xfrm>
            <a:off x="8101013" y="3429000"/>
            <a:ext cx="649287" cy="3603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Título"/>
          <p:cNvSpPr>
            <a:spLocks noGrp="1"/>
          </p:cNvSpPr>
          <p:nvPr>
            <p:ph type="ctrTitle" idx="4294967295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/>
          <a:p>
            <a:pPr algn="r" eaLnBrk="1" hangingPunct="1"/>
            <a:r>
              <a:rPr lang="es-ES" sz="3300" smtClean="0">
                <a:solidFill>
                  <a:schemeClr val="tx1"/>
                </a:solidFill>
              </a:rPr>
              <a:t>GRACIAS POR SU ATENCIÓN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1219200" y="5124450"/>
            <a:ext cx="6858000" cy="533400"/>
          </a:xfrm>
        </p:spPr>
        <p:txBody>
          <a:bodyPr>
            <a:normAutofit/>
          </a:bodyPr>
          <a:lstStyle/>
          <a:p>
            <a:pPr marL="0" indent="0" algn="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s-ES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INDICADORES ECONÓMICOS</a:t>
            </a:r>
            <a:endParaRPr lang="es-ES" sz="2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Efecto de Precios</a:t>
            </a:r>
          </a:p>
        </p:txBody>
      </p:sp>
      <p:graphicFrame>
        <p:nvGraphicFramePr>
          <p:cNvPr id="14457" name="Group 121"/>
          <p:cNvGraphicFramePr>
            <a:graphicFrameLocks noGrp="1"/>
          </p:cNvGraphicFramePr>
          <p:nvPr/>
        </p:nvGraphicFramePr>
        <p:xfrm>
          <a:off x="714375" y="2143125"/>
          <a:ext cx="7643813" cy="3541199"/>
        </p:xfrm>
        <a:graphic>
          <a:graphicData uri="http://schemas.openxmlformats.org/drawingml/2006/table">
            <a:tbl>
              <a:tblPr/>
              <a:tblGrid>
                <a:gridCol w="1970088"/>
                <a:gridCol w="946150"/>
                <a:gridCol w="944562"/>
                <a:gridCol w="946150"/>
                <a:gridCol w="946150"/>
                <a:gridCol w="944563"/>
                <a:gridCol w="946150"/>
              </a:tblGrid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(P09 Q09)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Q09)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IP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PC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ITI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ERI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Clase de Activ. Económica (Millones de S/. )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marL="9427" marR="9427" marT="94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</a:t>
                      </a:r>
                    </a:p>
                  </a:txBody>
                  <a:tcPr marL="9427" marR="9427" marT="942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427" marR="9427" marT="942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3</a:t>
                      </a:r>
                    </a:p>
                  </a:txBody>
                  <a:tcPr marL="9427" marR="9427" marT="942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4 </a:t>
                      </a:r>
                    </a:p>
                  </a:txBody>
                  <a:tcPr marL="9427" marR="9427" marT="942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5 </a:t>
                      </a:r>
                    </a:p>
                  </a:txBody>
                  <a:tcPr marL="9427" marR="9427" marT="942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6 </a:t>
                      </a:r>
                    </a:p>
                  </a:txBody>
                  <a:tcPr marL="9427" marR="9427" marT="9427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Agricultura, Caza y Silvicultura</a:t>
                      </a:r>
                    </a:p>
                  </a:txBody>
                  <a:tcPr marL="9427" marR="9427" marT="942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23945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15048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Pesca</a:t>
                      </a:r>
                    </a:p>
                  </a:txBody>
                  <a:tcPr marL="9427" marR="9427" marT="942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2605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861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Minería</a:t>
                      </a:r>
                    </a:p>
                  </a:txBody>
                  <a:tcPr marL="9427" marR="9427" marT="942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38354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11037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Manufactura</a:t>
                      </a:r>
                    </a:p>
                  </a:txBody>
                  <a:tcPr marL="9427" marR="9427" marT="942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50897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27674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Construcción</a:t>
                      </a:r>
                    </a:p>
                  </a:txBody>
                  <a:tcPr marL="9427" marR="9427" marT="942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27082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12036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Otros Servicios</a:t>
                      </a:r>
                    </a:p>
                  </a:txBody>
                  <a:tcPr marL="9427" marR="9427" marT="942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219762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108072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Producto Bruto Interno (Millones de S/. )</a:t>
                      </a:r>
                    </a:p>
                  </a:txBody>
                  <a:tcPr marL="9427" marR="9427" marT="9427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392565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192994</a:t>
                      </a: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427" marR="9427" marT="9427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427" marR="9427" marT="9427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Precios Implícitos de un Sector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75" y="2143125"/>
          <a:ext cx="7643868" cy="3544046"/>
        </p:xfrm>
        <a:graphic>
          <a:graphicData uri="http://schemas.openxmlformats.org/drawingml/2006/table">
            <a:tbl>
              <a:tblPr/>
              <a:tblGrid>
                <a:gridCol w="1970070"/>
                <a:gridCol w="945633"/>
                <a:gridCol w="945633"/>
                <a:gridCol w="945633"/>
                <a:gridCol w="945633"/>
                <a:gridCol w="945633"/>
                <a:gridCol w="945633"/>
              </a:tblGrid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PBI (P09 Q09)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PBI (P94 Q09)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IP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ITI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ERI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18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Clase de Activ. Económica (Millones de S/. 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9427" marR="9427" marT="9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lvl="0"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Agricultura, Caza y Silvicultura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23945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15048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159.12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lvl="0"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Pesca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2605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861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302.56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lvl="0"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Minería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38354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11037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347.50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lvl="0"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Manufactura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50897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27674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183.92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lvl="0"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Construcción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27082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12036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225.01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lvl="0"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Otros Servicios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219762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108072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203.35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7147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Producto Bruto Interno (Millones de S/. )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392565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192994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203.41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857250" y="1285875"/>
          <a:ext cx="2508250" cy="714375"/>
        </p:xfrm>
        <a:graphic>
          <a:graphicData uri="http://schemas.openxmlformats.org/presentationml/2006/ole">
            <p:oleObj spid="_x0000_s28675" name="Ecuación" r:id="rId3" imgW="1473120" imgH="419040" progId="Equation.3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929063" y="5929313"/>
          <a:ext cx="4168775" cy="642937"/>
        </p:xfrm>
        <a:graphic>
          <a:graphicData uri="http://schemas.openxmlformats.org/presentationml/2006/ole">
            <p:oleObj spid="_x0000_s28676" name="Ecuación" r:id="rId4" imgW="2552400" imgH="393480" progId="Equation.3">
              <p:embed/>
            </p:oleObj>
          </a:graphicData>
        </a:graphic>
      </p:graphicFrame>
      <p:sp>
        <p:nvSpPr>
          <p:cNvPr id="28800" name="Rectangle 7"/>
          <p:cNvSpPr>
            <a:spLocks noChangeArrowheads="1"/>
          </p:cNvSpPr>
          <p:nvPr/>
        </p:nvSpPr>
        <p:spPr bwMode="auto">
          <a:xfrm>
            <a:off x="685800" y="6286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4500563" y="1285875"/>
          <a:ext cx="3857625" cy="684213"/>
        </p:xfrm>
        <a:graphic>
          <a:graphicData uri="http://schemas.openxmlformats.org/presentationml/2006/ole">
            <p:oleObj spid="_x0000_s28680" name="Ecuación" r:id="rId5" imgW="2361960" imgH="419040" progId="Equation.3">
              <p:embed/>
            </p:oleObj>
          </a:graphicData>
        </a:graphic>
      </p:graphicFrame>
      <p:sp>
        <p:nvSpPr>
          <p:cNvPr id="17" name="16 Flecha derecha"/>
          <p:cNvSpPr/>
          <p:nvPr/>
        </p:nvSpPr>
        <p:spPr>
          <a:xfrm>
            <a:off x="3500438" y="1500188"/>
            <a:ext cx="785812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19" name="18 Conector recto de flecha"/>
          <p:cNvCxnSpPr/>
          <p:nvPr/>
        </p:nvCxnSpPr>
        <p:spPr>
          <a:xfrm rot="16200000" flipV="1">
            <a:off x="5214937" y="3500438"/>
            <a:ext cx="2500313" cy="2357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Elipse"/>
          <p:cNvSpPr/>
          <p:nvPr/>
        </p:nvSpPr>
        <p:spPr>
          <a:xfrm>
            <a:off x="4572000" y="3071813"/>
            <a:ext cx="928688" cy="3571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Precios Implícitos del PBI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75" y="2143125"/>
          <a:ext cx="7643868" cy="3544046"/>
        </p:xfrm>
        <a:graphic>
          <a:graphicData uri="http://schemas.openxmlformats.org/drawingml/2006/table">
            <a:tbl>
              <a:tblPr/>
              <a:tblGrid>
                <a:gridCol w="1970070"/>
                <a:gridCol w="945633"/>
                <a:gridCol w="945633"/>
                <a:gridCol w="945633"/>
                <a:gridCol w="945633"/>
                <a:gridCol w="945633"/>
                <a:gridCol w="945633"/>
              </a:tblGrid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PBI (P09 Q09)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PBI (P94 Q09)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IP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ITI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ERI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18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Clase de Activ. Económica (Millones de S/. 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9427" marR="9427" marT="9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Agricultura, Caza y Silvicultura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23945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15048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159.12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Pesca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2605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861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302.56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Minería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38354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11037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347.50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Manufactura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50897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27674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183.92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Construcción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27082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12036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225.01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Otros Servicios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219762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108072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203.35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7147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Producto Bruto Interno (Millones de S/. )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392565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192994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203.41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714375" y="1285875"/>
          <a:ext cx="2286000" cy="647700"/>
        </p:xfrm>
        <a:graphic>
          <a:graphicData uri="http://schemas.openxmlformats.org/presentationml/2006/ole">
            <p:oleObj spid="_x0000_s31745" name="Ecuación" r:id="rId3" imgW="1434960" imgH="406080" progId="Equation.3">
              <p:embed/>
            </p:oleObj>
          </a:graphicData>
        </a:graphic>
      </p:graphicFrame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4630738" y="5929313"/>
          <a:ext cx="3313112" cy="642937"/>
        </p:xfrm>
        <a:graphic>
          <a:graphicData uri="http://schemas.openxmlformats.org/presentationml/2006/ole">
            <p:oleObj spid="_x0000_s31746" name="Ecuación" r:id="rId4" imgW="2158920" imgH="393480" progId="Equation.3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4776788" y="1265238"/>
          <a:ext cx="2903537" cy="684212"/>
        </p:xfrm>
        <a:graphic>
          <a:graphicData uri="http://schemas.openxmlformats.org/presentationml/2006/ole">
            <p:oleObj spid="_x0000_s31748" name="Ecuación" r:id="rId5" imgW="1892160" imgH="419040" progId="Equation.3">
              <p:embed/>
            </p:oleObj>
          </a:graphicData>
        </a:graphic>
      </p:graphicFrame>
      <p:sp>
        <p:nvSpPr>
          <p:cNvPr id="8" name="7 Flecha derecha"/>
          <p:cNvSpPr/>
          <p:nvPr/>
        </p:nvSpPr>
        <p:spPr>
          <a:xfrm>
            <a:off x="3357563" y="1428750"/>
            <a:ext cx="857250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4572000" y="5072063"/>
            <a:ext cx="928688" cy="3571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11" name="10 Conector recto de flecha"/>
          <p:cNvCxnSpPr/>
          <p:nvPr/>
        </p:nvCxnSpPr>
        <p:spPr>
          <a:xfrm rot="10800000">
            <a:off x="5643563" y="5286375"/>
            <a:ext cx="1928812" cy="642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Poder de Compra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75" y="2143125"/>
          <a:ext cx="7643868" cy="3544046"/>
        </p:xfrm>
        <a:graphic>
          <a:graphicData uri="http://schemas.openxmlformats.org/drawingml/2006/table">
            <a:tbl>
              <a:tblPr/>
              <a:tblGrid>
                <a:gridCol w="1970070"/>
                <a:gridCol w="945633"/>
                <a:gridCol w="945633"/>
                <a:gridCol w="945633"/>
                <a:gridCol w="945633"/>
                <a:gridCol w="945633"/>
                <a:gridCol w="945633"/>
              </a:tblGrid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PBI (P09 Q09)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PBI (P94 Q09)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IP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ITI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ERI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18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Clase de Activ. Económica (Millones de S/. 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9427" marR="9427" marT="9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Agricultura, Caza y Silvicultura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23945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15048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159.12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11771.91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Pesca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2605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861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302.56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1280.68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Minería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38354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11037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347.50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18855.71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Manufactura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50897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27674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183.92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25022.14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Construcción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27082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12036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225.01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13314.14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Otros Servicios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219762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108072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203.35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108040.06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7147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Producto Bruto Interno (Millones de S/. )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392565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192994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203.41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285750" y="1214438"/>
          <a:ext cx="3097213" cy="785812"/>
        </p:xfrm>
        <a:graphic>
          <a:graphicData uri="http://schemas.openxmlformats.org/presentationml/2006/ole">
            <p:oleObj spid="_x0000_s30721" name="Ecuación" r:id="rId3" imgW="1752480" imgH="444240" progId="Equation.3">
              <p:embed/>
            </p:oleObj>
          </a:graphicData>
        </a:graphic>
      </p:graphicFrame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3368675" y="5857875"/>
          <a:ext cx="5046663" cy="760413"/>
        </p:xfrm>
        <a:graphic>
          <a:graphicData uri="http://schemas.openxmlformats.org/presentationml/2006/ole">
            <p:oleObj spid="_x0000_s30722" name="Ecuación" r:id="rId4" imgW="2781000" imgH="419040" progId="Equation.3">
              <p:embed/>
            </p:oleObj>
          </a:graphicData>
        </a:graphic>
      </p:graphicFrame>
      <p:sp>
        <p:nvSpPr>
          <p:cNvPr id="6" name="5 Flecha derecha"/>
          <p:cNvSpPr/>
          <p:nvPr/>
        </p:nvSpPr>
        <p:spPr>
          <a:xfrm>
            <a:off x="3500438" y="1428750"/>
            <a:ext cx="571500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4306888" y="1214438"/>
          <a:ext cx="4329112" cy="714375"/>
        </p:xfrm>
        <a:graphic>
          <a:graphicData uri="http://schemas.openxmlformats.org/presentationml/2006/ole">
            <p:oleObj spid="_x0000_s30723" name="Ecuación" r:id="rId5" imgW="2539800" imgH="419040" progId="Equation.3">
              <p:embed/>
            </p:oleObj>
          </a:graphicData>
        </a:graphic>
      </p:graphicFrame>
      <p:sp>
        <p:nvSpPr>
          <p:cNvPr id="8" name="7 Elipse"/>
          <p:cNvSpPr/>
          <p:nvPr/>
        </p:nvSpPr>
        <p:spPr>
          <a:xfrm>
            <a:off x="5500688" y="3143250"/>
            <a:ext cx="928687" cy="285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10" name="9 Conector recto de flecha"/>
          <p:cNvCxnSpPr/>
          <p:nvPr/>
        </p:nvCxnSpPr>
        <p:spPr>
          <a:xfrm rot="10800000" flipV="1">
            <a:off x="6357938" y="1928813"/>
            <a:ext cx="1643062" cy="1071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Términos de Intercambio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75" y="2143125"/>
          <a:ext cx="7643868" cy="3544046"/>
        </p:xfrm>
        <a:graphic>
          <a:graphicData uri="http://schemas.openxmlformats.org/drawingml/2006/table">
            <a:tbl>
              <a:tblPr/>
              <a:tblGrid>
                <a:gridCol w="1970070"/>
                <a:gridCol w="945633"/>
                <a:gridCol w="945633"/>
                <a:gridCol w="945633"/>
                <a:gridCol w="945633"/>
                <a:gridCol w="945633"/>
                <a:gridCol w="945633"/>
              </a:tblGrid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PBI (P09 Q09)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PBI (P94 Q09)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IP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ITI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ERI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18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Clase de Activ. Económica (Millones de S/. 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9427" marR="9427" marT="9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Agricultura, Caza y Silvicultura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23945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15048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159.12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11771.91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78.23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Pesca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2605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861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302.56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1280.68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148.74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Minería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38354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11037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347.50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18855.71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170.84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Manufactura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50897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27674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183.92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25022.14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90.42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Construcción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27082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12036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225.01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13314.14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110.62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Otros Servicios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219762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108072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203.35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108040.06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99.97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200" b="0" i="0" u="none" strike="noStrike" dirty="0">
                        <a:latin typeface="Calibri"/>
                      </a:endParaRP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7147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Producto Bruto Interno (Millones de S/. )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392565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192994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203.41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714375" y="1214438"/>
          <a:ext cx="2286000" cy="790575"/>
        </p:xfrm>
        <a:graphic>
          <a:graphicData uri="http://schemas.openxmlformats.org/presentationml/2006/ole">
            <p:oleObj spid="_x0000_s29697" name="Ecuación" r:id="rId3" imgW="1396800" imgH="482400" progId="Equation.3">
              <p:embed/>
            </p:oleObj>
          </a:graphicData>
        </a:graphic>
      </p:graphicFrame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4235450" y="5907088"/>
          <a:ext cx="4238625" cy="760412"/>
        </p:xfrm>
        <a:graphic>
          <a:graphicData uri="http://schemas.openxmlformats.org/presentationml/2006/ole">
            <p:oleObj spid="_x0000_s29698" name="Ecuación" r:id="rId4" imgW="2209680" imgH="419040" progId="Equation.3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4433888" y="1214438"/>
          <a:ext cx="3800475" cy="760412"/>
        </p:xfrm>
        <a:graphic>
          <a:graphicData uri="http://schemas.openxmlformats.org/presentationml/2006/ole">
            <p:oleObj spid="_x0000_s29699" name="Ecuación" r:id="rId5" imgW="1981080" imgH="419040" progId="Equation.3">
              <p:embed/>
            </p:oleObj>
          </a:graphicData>
        </a:graphic>
      </p:graphicFrame>
      <p:sp>
        <p:nvSpPr>
          <p:cNvPr id="7" name="6 Flecha derecha"/>
          <p:cNvSpPr/>
          <p:nvPr/>
        </p:nvSpPr>
        <p:spPr>
          <a:xfrm>
            <a:off x="3214688" y="1428750"/>
            <a:ext cx="928687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9" name="8 Conector recto de flecha"/>
          <p:cNvCxnSpPr/>
          <p:nvPr/>
        </p:nvCxnSpPr>
        <p:spPr>
          <a:xfrm rot="16200000" flipV="1">
            <a:off x="6429375" y="4286251"/>
            <a:ext cx="2428875" cy="857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Elipse"/>
          <p:cNvSpPr/>
          <p:nvPr/>
        </p:nvSpPr>
        <p:spPr>
          <a:xfrm>
            <a:off x="6429375" y="3143250"/>
            <a:ext cx="928688" cy="285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Efecto de relación de Intercambio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75" y="2143125"/>
          <a:ext cx="7643868" cy="3544046"/>
        </p:xfrm>
        <a:graphic>
          <a:graphicData uri="http://schemas.openxmlformats.org/drawingml/2006/table">
            <a:tbl>
              <a:tblPr/>
              <a:tblGrid>
                <a:gridCol w="1970070"/>
                <a:gridCol w="945633"/>
                <a:gridCol w="945633"/>
                <a:gridCol w="945633"/>
                <a:gridCol w="945633"/>
                <a:gridCol w="945633"/>
                <a:gridCol w="945633"/>
              </a:tblGrid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PBI (P09 Q09)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PBI (P94 Q09)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IP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ITI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ERI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18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Clase de Activ. Económica (Millones de S/. 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9427" marR="9427" marT="9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Agricultura, Caza y Silvicultura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23945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15048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159.12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11771.91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78.23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-3276.09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Pesca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2605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861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302.56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1280.68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148.74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419.68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Minería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38354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11037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347.50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18855.71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170.84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7818.71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Manufactura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50897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27674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183.92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25022.14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90.42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-2651.86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Construcción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27082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12036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225.01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13314.14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110.62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1278.14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Otros Servicios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219762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108072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203.35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108040.06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99.97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-31.94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7147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Producto Bruto Interno (Millones de S/. )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392565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192994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203.41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357188" y="1285875"/>
          <a:ext cx="3214687" cy="495300"/>
        </p:xfrm>
        <a:graphic>
          <a:graphicData uri="http://schemas.openxmlformats.org/presentationml/2006/ole">
            <p:oleObj spid="_x0000_s33794" name="Ecuación" r:id="rId3" imgW="1650960" imgH="253800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3276600" y="5949950"/>
          <a:ext cx="5464175" cy="469900"/>
        </p:xfrm>
        <a:graphic>
          <a:graphicData uri="http://schemas.openxmlformats.org/presentationml/2006/ole">
            <p:oleObj spid="_x0000_s33795" name="Ecuación" r:id="rId4" imgW="2806560" imgH="241200" progId="Equation.3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4286250" y="1285875"/>
          <a:ext cx="4400550" cy="469900"/>
        </p:xfrm>
        <a:graphic>
          <a:graphicData uri="http://schemas.openxmlformats.org/presentationml/2006/ole">
            <p:oleObj spid="_x0000_s33796" name="Ecuación" r:id="rId5" imgW="2260440" imgH="241200" progId="Equation.3">
              <p:embed/>
            </p:oleObj>
          </a:graphicData>
        </a:graphic>
      </p:graphicFrame>
      <p:sp>
        <p:nvSpPr>
          <p:cNvPr id="7" name="6 Flecha derecha"/>
          <p:cNvSpPr/>
          <p:nvPr/>
        </p:nvSpPr>
        <p:spPr>
          <a:xfrm>
            <a:off x="3714750" y="1357313"/>
            <a:ext cx="500063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7429500" y="3143250"/>
            <a:ext cx="928688" cy="285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33918" name="8 Conector recto de flecha"/>
          <p:cNvCxnSpPr>
            <a:cxnSpLocks noChangeShapeType="1"/>
            <a:endCxn id="8" idx="5"/>
          </p:cNvCxnSpPr>
          <p:nvPr/>
        </p:nvCxnSpPr>
        <p:spPr bwMode="auto">
          <a:xfrm flipV="1">
            <a:off x="8072438" y="3397250"/>
            <a:ext cx="149225" cy="2532063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Efecto de relación de Intercambio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75" y="2143125"/>
          <a:ext cx="7643868" cy="3544046"/>
        </p:xfrm>
        <a:graphic>
          <a:graphicData uri="http://schemas.openxmlformats.org/drawingml/2006/table">
            <a:tbl>
              <a:tblPr/>
              <a:tblGrid>
                <a:gridCol w="1970070"/>
                <a:gridCol w="945633"/>
                <a:gridCol w="945633"/>
                <a:gridCol w="945633"/>
                <a:gridCol w="945633"/>
                <a:gridCol w="945633"/>
                <a:gridCol w="945633"/>
              </a:tblGrid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PBI (P09 Q09)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PBI (P94 Q09)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IP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PC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ITI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ERI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18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Clase de Activ. Económica (Millones de S/. )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9427" marR="9427" marT="9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Agricultura, Caza y Silvicultura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23945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ES" sz="1200" b="1" i="0" u="none" strike="noStrike" kern="1200" dirty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15048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159.12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11771.91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78.23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-3276.09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Pesca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2605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latin typeface="Calibri"/>
                        </a:rPr>
                        <a:t>861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302.56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1280.68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148.74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419.68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Minería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38354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11037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347.50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18855.71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170.84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7818.71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Manufactura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50897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27674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183.92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25022.14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90.42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-2651.86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Construcción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27082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12036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225.01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13314.14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110.62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1278.14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Otros Servicios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219762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108072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203.35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108040.06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99.97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-31.94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7147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Producto Bruto Interno (Millones de S/. )</a:t>
                      </a:r>
                    </a:p>
                  </a:txBody>
                  <a:tcPr marL="9427" marR="9427" marT="9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392565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192994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203.41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70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427" marR="9427" marT="94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7" name="6 Flecha derecha"/>
          <p:cNvSpPr/>
          <p:nvPr/>
        </p:nvSpPr>
        <p:spPr>
          <a:xfrm>
            <a:off x="3059113" y="1412875"/>
            <a:ext cx="857250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7429500" y="3143250"/>
            <a:ext cx="928688" cy="285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642938" y="1285875"/>
          <a:ext cx="2187575" cy="450850"/>
        </p:xfrm>
        <a:graphic>
          <a:graphicData uri="http://schemas.openxmlformats.org/presentationml/2006/ole">
            <p:oleObj spid="_x0000_s34821" name="Ecuación" r:id="rId3" imgW="1295280" imgH="266400" progId="Equation.3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2938463" y="6000750"/>
          <a:ext cx="5653087" cy="500063"/>
        </p:xfrm>
        <a:graphic>
          <a:graphicData uri="http://schemas.openxmlformats.org/presentationml/2006/ole">
            <p:oleObj spid="_x0000_s34822" name="Ecuación" r:id="rId4" imgW="2730240" imgH="241200" progId="Equation.3">
              <p:embed/>
            </p:oleObj>
          </a:graphicData>
        </a:graphic>
      </p:graphicFrame>
      <p:cxnSp>
        <p:nvCxnSpPr>
          <p:cNvPr id="12" name="11 Conector recto de flecha"/>
          <p:cNvCxnSpPr/>
          <p:nvPr/>
        </p:nvCxnSpPr>
        <p:spPr>
          <a:xfrm rot="5400000" flipH="1" flipV="1">
            <a:off x="5893594" y="4321969"/>
            <a:ext cx="2500312" cy="857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4125913" y="1189038"/>
          <a:ext cx="4305300" cy="766762"/>
        </p:xfrm>
        <a:graphic>
          <a:graphicData uri="http://schemas.openxmlformats.org/presentationml/2006/ole">
            <p:oleObj spid="_x0000_s34823" name="Ecuación" r:id="rId5" imgW="24256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Efecto de Productividad</a:t>
            </a:r>
          </a:p>
        </p:txBody>
      </p:sp>
      <p:graphicFrame>
        <p:nvGraphicFramePr>
          <p:cNvPr id="55149" name="Group 1901"/>
          <p:cNvGraphicFramePr>
            <a:graphicFrameLocks noGrp="1"/>
          </p:cNvGraphicFramePr>
          <p:nvPr/>
        </p:nvGraphicFramePr>
        <p:xfrm>
          <a:off x="214313" y="1928813"/>
          <a:ext cx="8572500" cy="3699837"/>
        </p:xfrm>
        <a:graphic>
          <a:graphicData uri="http://schemas.openxmlformats.org/drawingml/2006/table">
            <a:tbl>
              <a:tblPr/>
              <a:tblGrid>
                <a:gridCol w="1365250"/>
                <a:gridCol w="655637"/>
                <a:gridCol w="654050"/>
                <a:gridCol w="655638"/>
                <a:gridCol w="655637"/>
                <a:gridCol w="655638"/>
                <a:gridCol w="654050"/>
                <a:gridCol w="655637"/>
                <a:gridCol w="655638"/>
                <a:gridCol w="655637"/>
                <a:gridCol w="654050"/>
                <a:gridCol w="655638"/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PO (05)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(P09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PBI (P94 Q05)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(Base)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Prod (09)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IProd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TIDF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ERDF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Clase de Activ. Económica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</a:p>
                  </a:txBody>
                  <a:tcPr marL="5824" marR="5824" marT="58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3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9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10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Población ocupada total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14802832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10995588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Agricultura, Caza y Silvicultura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4713606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3980224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23945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15048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12259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Pesca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80218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60717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2605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861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Minería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161080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93327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38354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11037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9790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Manufactura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1560949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1038851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50897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27674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22887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Construcción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613594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359943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27082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12036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7276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Otros Servicios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7673384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5462528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219762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108072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80944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Producto Bruto Interno (Millones de S/. )</a:t>
                      </a: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392565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192994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148640</a:t>
                      </a: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824" marR="5824" marT="582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5824" marR="5824" marT="5824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e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e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184</TotalTime>
  <Words>1885</Words>
  <Application>Microsoft Office PowerPoint</Application>
  <PresentationFormat>Presentación en pantalla (4:3)</PresentationFormat>
  <Paragraphs>1884</Paragraphs>
  <Slides>19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1" baseType="lpstr">
      <vt:lpstr>Origen</vt:lpstr>
      <vt:lpstr>Ecuación</vt:lpstr>
      <vt:lpstr>APLICACIÓN DE LA RELACIÓN DE PRECIOS Y PRODUCTIVIDAD</vt:lpstr>
      <vt:lpstr>Efecto de Precios</vt:lpstr>
      <vt:lpstr>Precios Implícitos de un Sector</vt:lpstr>
      <vt:lpstr>Precios Implícitos del PBI</vt:lpstr>
      <vt:lpstr>Poder de Compra</vt:lpstr>
      <vt:lpstr>Términos de Intercambio</vt:lpstr>
      <vt:lpstr>Efecto de relación de Intercambio</vt:lpstr>
      <vt:lpstr>Efecto de relación de Intercambio</vt:lpstr>
      <vt:lpstr>Efecto de Productividad</vt:lpstr>
      <vt:lpstr>Productividad en el periodo base</vt:lpstr>
      <vt:lpstr>Productividad del PIB en el periodo base</vt:lpstr>
      <vt:lpstr>Productividad 2009</vt:lpstr>
      <vt:lpstr>Indice de Productividad del PIB en 2009</vt:lpstr>
      <vt:lpstr>Índice de Productividad Sectorial</vt:lpstr>
      <vt:lpstr>Índice de Productividad del PIB</vt:lpstr>
      <vt:lpstr>Índice de términos de Intercambio Simple factorial</vt:lpstr>
      <vt:lpstr>Índice de términos de Intercambio Doble factorial</vt:lpstr>
      <vt:lpstr>Efecto de relación de intercambio doble factorial</vt:lpstr>
      <vt:lpstr>GRACIAS POR SU ATENCIÓN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APLICACIÓN DE RELACIÓN DE PRECIOS Y PRODUCTIVIDAD</dc:title>
  <dc:creator>redes</dc:creator>
  <cp:lastModifiedBy>rherrera</cp:lastModifiedBy>
  <cp:revision>20</cp:revision>
  <dcterms:created xsi:type="dcterms:W3CDTF">2010-07-13T02:09:09Z</dcterms:created>
  <dcterms:modified xsi:type="dcterms:W3CDTF">2010-09-07T17:59:16Z</dcterms:modified>
</cp:coreProperties>
</file>